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861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49128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811304"/>
            <a:ext cx="28777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306842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3,900 transactions reveal clear patterns in customer behavior and preferences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49128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811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is Gold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306842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80% loyal customers provide stable revenue foundation for growth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219581"/>
            <a:ext cx="30023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71511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growth and targeted marketing offer immediate ROI potential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05783" y="517684"/>
            <a:ext cx="1187053" cy="307181"/>
          </a:xfrm>
          <a:prstGeom prst="roundRect">
            <a:avLst>
              <a:gd name="adj" fmla="val 69892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1613059" y="571262"/>
            <a:ext cx="9725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SCOPE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05783" y="878324"/>
            <a:ext cx="4209574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at a Glance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1505783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3.9K</a:t>
            </a:r>
            <a:endParaRPr lang="en-US" sz="4600" dirty="0"/>
          </a:p>
        </p:txBody>
      </p:sp>
      <p:sp>
        <p:nvSpPr>
          <p:cNvPr id="6" name="Text 4"/>
          <p:cNvSpPr/>
          <p:nvPr/>
        </p:nvSpPr>
        <p:spPr>
          <a:xfrm>
            <a:off x="2334101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Purchases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505783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Transactions analyzed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34370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18</a:t>
            </a:r>
            <a:endParaRPr lang="en-US" sz="4600" dirty="0"/>
          </a:p>
        </p:txBody>
      </p:sp>
      <p:sp>
        <p:nvSpPr>
          <p:cNvPr id="9" name="Text 7"/>
          <p:cNvSpPr/>
          <p:nvPr/>
        </p:nvSpPr>
        <p:spPr>
          <a:xfrm>
            <a:off x="6262688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Points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434370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per transaction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362956" y="1694498"/>
            <a:ext cx="3761542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4600" dirty="0"/>
          </a:p>
        </p:txBody>
      </p:sp>
      <p:sp>
        <p:nvSpPr>
          <p:cNvPr id="12" name="Text 10"/>
          <p:cNvSpPr/>
          <p:nvPr/>
        </p:nvSpPr>
        <p:spPr>
          <a:xfrm>
            <a:off x="10191274" y="2474476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Categories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362956" y="2817733"/>
            <a:ext cx="3761542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segments tracked</a:t>
            </a:r>
            <a:endParaRPr lang="en-US" sz="14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783" y="3368635"/>
            <a:ext cx="7399377" cy="419290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9349264" y="4739640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Data Features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349264" y="5136475"/>
            <a:ext cx="3782735" cy="1140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demographics and location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details and pricing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Shopping behavior patterns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and loyalty metrics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5652" y="745808"/>
            <a:ext cx="1747480" cy="371832"/>
          </a:xfrm>
          <a:prstGeom prst="roundRect">
            <a:avLst>
              <a:gd name="adj" fmla="val 62639"/>
            </a:avLst>
          </a:prstGeom>
          <a:noFill/>
          <a:ln w="15240">
            <a:solidFill>
              <a:srgbClr val="2D4DF2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7335" y="854035"/>
            <a:ext cx="155258" cy="155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0221" y="819269"/>
            <a:ext cx="1251228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65652" y="1180505"/>
            <a:ext cx="535102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Pipeline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6165652" y="1987391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65652" y="2294334"/>
            <a:ext cx="7785497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Text 5"/>
          <p:cNvSpPr/>
          <p:nvPr/>
        </p:nvSpPr>
        <p:spPr>
          <a:xfrm>
            <a:off x="6165652" y="2437090"/>
            <a:ext cx="287274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165652" y="2816900"/>
            <a:ext cx="778549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Imported dataset, checked structure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165652" y="3400782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165652" y="3707725"/>
            <a:ext cx="7785497" cy="2286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3" name="Text 9"/>
          <p:cNvSpPr/>
          <p:nvPr/>
        </p:nvSpPr>
        <p:spPr>
          <a:xfrm>
            <a:off x="6165652" y="3850481"/>
            <a:ext cx="284368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Cleaning &amp; Standardization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165652" y="4230291"/>
            <a:ext cx="778549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Handled 37 missing values, renamed columns to snake_case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165652" y="4814173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165652" y="5121116"/>
            <a:ext cx="7785497" cy="2286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7" name="Text 13"/>
          <p:cNvSpPr/>
          <p:nvPr/>
        </p:nvSpPr>
        <p:spPr>
          <a:xfrm>
            <a:off x="6165652" y="5263872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165652" y="5643682"/>
            <a:ext cx="778549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age_group and purchase_frequency_days columns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165652" y="6227564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165652" y="6534507"/>
            <a:ext cx="7785497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1" name="Text 17"/>
          <p:cNvSpPr/>
          <p:nvPr/>
        </p:nvSpPr>
        <p:spPr>
          <a:xfrm>
            <a:off x="6165652" y="6677263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165652" y="7057073"/>
            <a:ext cx="778549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40807"/>
            <a:ext cx="1744742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869990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812602"/>
            <a:ext cx="117038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INSIGHTS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2863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Gender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18542"/>
            <a:ext cx="8216265" cy="4331137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69913" y="69801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040F48"/>
          </a:solidFill>
          <a:ln/>
        </p:spPr>
      </p:sp>
      <p:sp>
        <p:nvSpPr>
          <p:cNvPr id="8" name="Text 4"/>
          <p:cNvSpPr/>
          <p:nvPr/>
        </p:nvSpPr>
        <p:spPr>
          <a:xfrm>
            <a:off x="4370189" y="6980158"/>
            <a:ext cx="49946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022056" y="69801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183CF1"/>
          </a:solidFill>
          <a:ln/>
        </p:spPr>
      </p:sp>
      <p:sp>
        <p:nvSpPr>
          <p:cNvPr id="10" name="Text 6"/>
          <p:cNvSpPr/>
          <p:nvPr/>
        </p:nvSpPr>
        <p:spPr>
          <a:xfrm>
            <a:off x="5322332" y="6980158"/>
            <a:ext cx="74985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45491" y="3570089"/>
            <a:ext cx="40137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45491" y="416135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 customers generate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$157,890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total revenue, more than double female customers at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$75,191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645491" y="5525810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represents a significant opportunity for targeted marketing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1541" y="554236"/>
            <a:ext cx="4647486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Discount Users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01541" y="2864406"/>
            <a:ext cx="325719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High-Value Discount Shoppers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01541" y="3317796"/>
            <a:ext cx="4176355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839 customers</a:t>
            </a:r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used discounts but still spent above average purchase amount.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901541" y="4041100"/>
            <a:ext cx="4176355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savvy shoppers balance value-seeking with premium purchases—ideal targets for loyalty programs.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243" y="1562695"/>
            <a:ext cx="8168997" cy="462903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01541" y="6558201"/>
            <a:ext cx="6332101" cy="1117163"/>
          </a:xfrm>
          <a:prstGeom prst="roundRect">
            <a:avLst>
              <a:gd name="adj" fmla="val 265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1807" y="6778466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Discount Applied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121807" y="7166729"/>
            <a:ext cx="589157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Yet high spenders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96520" y="6558201"/>
            <a:ext cx="6332220" cy="1117163"/>
          </a:xfrm>
          <a:prstGeom prst="roundRect">
            <a:avLst>
              <a:gd name="adj" fmla="val 265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16785" y="6778466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Above Average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616785" y="7166729"/>
            <a:ext cx="589168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amounts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626" y="552569"/>
            <a:ext cx="4710470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Top-Rated Products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626" y="1476137"/>
            <a:ext cx="1794034" cy="1794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4626" y="3479363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Gloves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14626" y="3874056"/>
            <a:ext cx="30933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3.86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rating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81" y="1476137"/>
            <a:ext cx="1794034" cy="1794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181" y="3479363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Sandals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117181" y="3874056"/>
            <a:ext cx="30933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3.84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rating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37" y="1476137"/>
            <a:ext cx="1794034" cy="17940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9737" y="3479363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Boots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19737" y="3874056"/>
            <a:ext cx="30933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3.82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rating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293" y="1476137"/>
            <a:ext cx="1794034" cy="17940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22293" y="3479363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722293" y="3874056"/>
            <a:ext cx="30933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3.80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rating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26" y="4502825"/>
            <a:ext cx="1794034" cy="179403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4626" y="6506051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Skirt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814626" y="6900743"/>
            <a:ext cx="3093363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3.78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rating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814626" y="7382947"/>
            <a:ext cx="13001030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these customer favorites in marketing campaigns to drive conversions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93086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 Breakdown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4357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Dominates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027045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80%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customers are loyal repeat buyers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008477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moving returning customers into loyal segment through targeted rewards and engagement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9645491" y="5426750"/>
            <a:ext cx="4154686" cy="1400175"/>
          </a:xfrm>
          <a:prstGeom prst="roundRect">
            <a:avLst>
              <a:gd name="adj" fmla="val 25645"/>
            </a:avLst>
          </a:prstGeom>
          <a:solidFill>
            <a:srgbClr val="B7C2F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807" y="5790724"/>
            <a:ext cx="299204" cy="2393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23327" y="5725835"/>
            <a:ext cx="3137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83 new customers—acquisition opportunity exists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5806"/>
            <a:ext cx="74625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798796"/>
            <a:ext cx="2329934" cy="309526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86299" y="206097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3705" y="2258378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86299" y="3018353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Clothing Leads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86299" y="3865840"/>
            <a:ext cx="18055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$100K revenue, 1,800 sales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893373" y="1798796"/>
            <a:ext cx="2329934" cy="309526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155549" y="206097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955" y="2258378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55549" y="3018353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Accessories Strong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155549" y="3865840"/>
            <a:ext cx="18055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$70K revenue, 1,200 sales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11462623" y="1798796"/>
            <a:ext cx="2329934" cy="309526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724799" y="206097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22204" y="2258378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724799" y="3018353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Young Adults Top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724799" y="3865840"/>
            <a:ext cx="18055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$45K revenue generated</a:t>
            </a:r>
            <a:endParaRPr lang="en-US" sz="1850" dirty="0"/>
          </a:p>
        </p:txBody>
      </p:sp>
      <p:sp>
        <p:nvSpPr>
          <p:cNvPr id="19" name="Shape 13"/>
          <p:cNvSpPr/>
          <p:nvPr/>
        </p:nvSpPr>
        <p:spPr>
          <a:xfrm>
            <a:off x="6324124" y="5133380"/>
            <a:ext cx="7468433" cy="2360295"/>
          </a:xfrm>
          <a:prstGeom prst="roundRect">
            <a:avLst>
              <a:gd name="adj" fmla="val 1521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586299" y="539555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3705" y="5592961"/>
            <a:ext cx="323136" cy="3231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586299" y="6352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27% Subscribe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6586299" y="6848475"/>
            <a:ext cx="69440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adoption rate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3763" y="639247"/>
            <a:ext cx="1676043" cy="305276"/>
          </a:xfrm>
          <a:prstGeom prst="roundRect">
            <a:avLst>
              <a:gd name="adj" fmla="val 69990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0562" y="720685"/>
            <a:ext cx="142399" cy="142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160" y="692587"/>
            <a:ext cx="1248847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ACTIONS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533763" y="997387"/>
            <a:ext cx="5345549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Recommendations</a:t>
            </a:r>
            <a:endParaRPr lang="en-US" sz="3250" dirty="0"/>
          </a:p>
        </p:txBody>
      </p:sp>
      <p:sp>
        <p:nvSpPr>
          <p:cNvPr id="6" name="Shape 3"/>
          <p:cNvSpPr/>
          <p:nvPr/>
        </p:nvSpPr>
        <p:spPr>
          <a:xfrm>
            <a:off x="1533763" y="1719620"/>
            <a:ext cx="11562874" cy="1068229"/>
          </a:xfrm>
          <a:prstGeom prst="roundRect">
            <a:avLst>
              <a:gd name="adj" fmla="val 25002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556623" y="1742480"/>
            <a:ext cx="712113" cy="1022509"/>
          </a:xfrm>
          <a:prstGeom prst="roundRect">
            <a:avLst>
              <a:gd name="adj" fmla="val 33653"/>
            </a:avLst>
          </a:prstGeom>
          <a:solidFill>
            <a:srgbClr val="F3F3FF"/>
          </a:solidFill>
          <a:ln/>
        </p:spPr>
      </p:sp>
      <p:sp>
        <p:nvSpPr>
          <p:cNvPr id="8" name="Text 5"/>
          <p:cNvSpPr/>
          <p:nvPr/>
        </p:nvSpPr>
        <p:spPr>
          <a:xfrm>
            <a:off x="1771531" y="2086808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01133" y="1920478"/>
            <a:ext cx="209466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01133" y="2261592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exclusive benefits to increase 27% subscription rate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533763" y="2920246"/>
            <a:ext cx="11562874" cy="1068229"/>
          </a:xfrm>
          <a:prstGeom prst="roundRect">
            <a:avLst>
              <a:gd name="adj" fmla="val 25002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556623" y="2943106"/>
            <a:ext cx="712113" cy="1022509"/>
          </a:xfrm>
          <a:prstGeom prst="roundRect">
            <a:avLst>
              <a:gd name="adj" fmla="val 33653"/>
            </a:avLst>
          </a:prstGeom>
          <a:solidFill>
            <a:srgbClr val="F3F3FF"/>
          </a:solidFill>
          <a:ln/>
        </p:spPr>
      </p:sp>
      <p:sp>
        <p:nvSpPr>
          <p:cNvPr id="13" name="Text 10"/>
          <p:cNvSpPr/>
          <p:nvPr/>
        </p:nvSpPr>
        <p:spPr>
          <a:xfrm>
            <a:off x="1771531" y="3287435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01133" y="3121104"/>
            <a:ext cx="209466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Programs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401133" y="3462218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 repeat buyers to grow loyal customer segment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533763" y="4120872"/>
            <a:ext cx="11562874" cy="1068229"/>
          </a:xfrm>
          <a:prstGeom prst="roundRect">
            <a:avLst>
              <a:gd name="adj" fmla="val 25002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556623" y="4143732"/>
            <a:ext cx="712113" cy="1022509"/>
          </a:xfrm>
          <a:prstGeom prst="roundRect">
            <a:avLst>
              <a:gd name="adj" fmla="val 33653"/>
            </a:avLst>
          </a:prstGeom>
          <a:solidFill>
            <a:srgbClr val="F3F3FF"/>
          </a:solidFill>
          <a:ln/>
        </p:spPr>
      </p:sp>
      <p:sp>
        <p:nvSpPr>
          <p:cNvPr id="18" name="Text 15"/>
          <p:cNvSpPr/>
          <p:nvPr/>
        </p:nvSpPr>
        <p:spPr>
          <a:xfrm>
            <a:off x="1771531" y="4488061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01133" y="4321731"/>
            <a:ext cx="209466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Discounts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401133" y="4662845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 sales growth with margin control strategies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533763" y="5321498"/>
            <a:ext cx="11562874" cy="1068229"/>
          </a:xfrm>
          <a:prstGeom prst="roundRect">
            <a:avLst>
              <a:gd name="adj" fmla="val 25002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556623" y="5344358"/>
            <a:ext cx="712113" cy="1022509"/>
          </a:xfrm>
          <a:prstGeom prst="roundRect">
            <a:avLst>
              <a:gd name="adj" fmla="val 33653"/>
            </a:avLst>
          </a:prstGeom>
          <a:solidFill>
            <a:srgbClr val="F3F3FF"/>
          </a:solidFill>
          <a:ln/>
        </p:spPr>
      </p:sp>
      <p:sp>
        <p:nvSpPr>
          <p:cNvPr id="23" name="Text 20"/>
          <p:cNvSpPr/>
          <p:nvPr/>
        </p:nvSpPr>
        <p:spPr>
          <a:xfrm>
            <a:off x="1771531" y="5688687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01133" y="5522357"/>
            <a:ext cx="209466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Positioning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401133" y="5863471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top-rated items in marketing campaigns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1533763" y="6522125"/>
            <a:ext cx="11562874" cy="1068229"/>
          </a:xfrm>
          <a:prstGeom prst="roundRect">
            <a:avLst>
              <a:gd name="adj" fmla="val 25002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556623" y="6544985"/>
            <a:ext cx="712113" cy="1022509"/>
          </a:xfrm>
          <a:prstGeom prst="roundRect">
            <a:avLst>
              <a:gd name="adj" fmla="val 33653"/>
            </a:avLst>
          </a:prstGeom>
          <a:solidFill>
            <a:srgbClr val="F3F3FF"/>
          </a:solidFill>
          <a:ln/>
        </p:spPr>
      </p:sp>
      <p:sp>
        <p:nvSpPr>
          <p:cNvPr id="28" name="Text 25"/>
          <p:cNvSpPr/>
          <p:nvPr/>
        </p:nvSpPr>
        <p:spPr>
          <a:xfrm>
            <a:off x="1771531" y="6889313"/>
            <a:ext cx="26705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9" name="Text 26"/>
          <p:cNvSpPr/>
          <p:nvPr/>
        </p:nvSpPr>
        <p:spPr>
          <a:xfrm>
            <a:off x="2401133" y="6722983"/>
            <a:ext cx="209466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401133" y="7064097"/>
            <a:ext cx="1049464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high-revenue age groups and express shipping users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2026-02-19T06:31:10Z</dcterms:created>
  <dcterms:modified xsi:type="dcterms:W3CDTF">2026-02-19T06:31:10Z</dcterms:modified>
</cp:coreProperties>
</file>